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A318-4E1D-AB26-FD1B-D1D7E4207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41139-7397-16AB-44D3-E64B105B5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2C28B-1FE7-2190-F06B-048D747E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5053-CF6A-0610-A0E3-FA91257F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A5868-6A06-6F13-167E-3FC9E714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71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E31E-B93F-43D9-B65F-E93732B0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F46BE-308E-E2A8-6917-F2B6D5F26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2D674-AE74-B6CE-B335-06F393B4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94106-4B5A-804A-4549-6A21FFC6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426CC-E6AF-15BB-EBF3-47EE727A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1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A027D-3624-980B-F7CF-9124E5339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E5A64-9227-55FD-FCE0-8FBDAA65D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0CC40-E3F5-10C9-11A9-3F9611FE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EBC20-EE5A-D944-13F1-BA876B33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A967-8D6D-D846-ABF5-A205773E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78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7465E-A4F1-D844-B4B1-DBDE8D42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DD1D1-0449-2E54-B3DA-20EF53A84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B21AD-1258-7E5B-096C-C4CD25376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B1FC7-7B2D-DE99-E557-9C615F97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B74E9-4D25-1F8F-4161-1049D20D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53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B8D9-B3A7-E4F8-1682-5D84AE1A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F779A-DEE7-60B0-018D-42C3E3BB0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9797F-C6B2-13B7-47A7-166D8500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373B5-D972-6710-ED11-C710E4F2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41225-AFAB-2DFB-D6DB-2589490A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166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52EC-581D-2E9A-3C41-0C1F8E127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A821A-E749-C039-0447-92406B84C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17EE9-6056-1E66-B450-3192614D5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4094E-360E-CED3-34BE-09EBDD30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C2F7F-DE84-BF52-9924-56BFAB35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AF017-1CB8-C04C-0874-42485B53B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10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01F0-2588-4F13-0441-08336352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38079-D66C-362D-94CC-7FD642401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528C8-42D0-2D49-3101-D7285D027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84A26-AF28-B1CC-359F-B0E32B477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496909-30DC-061F-30C2-675E6B1F1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AC6324-DBA5-F3F3-92C8-5727CD5C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B1E936-7693-9D34-545E-C7101142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9E6452-D6EA-6894-B18B-676DDBB8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267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19C6-7931-5E75-2D82-94B89881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214CCD-34C0-3D16-7B38-01CB835F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15A77-7DF0-A2C5-FDC7-280E8DFE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5C906-CF5D-B95B-DDED-209AF790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44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FFEBC-D562-46A7-3CDA-C8DE8261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FB0564-1597-8434-AB86-CA15FAE47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8ADFD-378E-4B20-23E6-BD592DD0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74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A77F-FFC6-AA27-DE99-00DA3014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B325F-CDB5-32E8-2C3A-119587786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57043-938C-B9A0-4DDA-1CAAA0CF2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F76A5-FB59-6512-1D28-D2FFA466A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E0539-2F9A-0CB1-8BD6-5934B168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F298C-794D-6252-7BFD-4616E0B4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23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C585-0EBA-11E0-F409-3AAB4320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48066-C160-3D3F-9138-80923BFBC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D3B12-2990-DC4F-6B8A-B6B545803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91164-F90F-1FC9-7E02-E4B7AAFF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3D393-86FF-0E5B-0BA3-68288531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220FC-116E-58B6-0490-267293A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89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21F7B5-DCAD-CD96-E191-02DAC0CC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355CC-EA32-4F38-351C-884EFF276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F9151-4027-3C7F-E96B-BD6B762F4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E3CF1-98B4-46F4-92A6-160E953A482F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7AE09-0DAC-6522-597B-DE38F735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914C5-C310-220D-70B2-D54DE261B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A0DA5-3599-4897-A7E3-D8454F0517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79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057F-F9E1-890E-1529-A3BE648F2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3781" y="1052051"/>
            <a:ext cx="6951405" cy="4424517"/>
          </a:xfrm>
        </p:spPr>
        <p:txBody>
          <a:bodyPr>
            <a:normAutofit/>
          </a:bodyPr>
          <a:lstStyle/>
          <a:p>
            <a:pPr algn="l"/>
            <a:b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54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IN" sz="5400" b="1" dirty="0">
                <a:latin typeface="Arial" panose="020B0604020202020204" pitchFamily="34" charset="0"/>
                <a:cs typeface="Arial" panose="020B0604020202020204" pitchFamily="34" charset="0"/>
              </a:rPr>
              <a:t>HR Analytics</a:t>
            </a:r>
            <a:b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details our comprehensive HR Analytics initiative, designed to empower human resources professionals with data-driven insights. Our goal is to transform reactive HR practices into proactive, strategic interventions that foster a thriving workforce.</a:t>
            </a:r>
            <a:br>
              <a:rPr lang="en-US" sz="1800" dirty="0"/>
            </a:br>
            <a:b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C23A097-82BC-37AC-331B-FD4350D7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47C680-7C01-148B-0B6A-025E019EFA33}"/>
              </a:ext>
            </a:extLst>
          </p:cNvPr>
          <p:cNvSpPr txBox="1"/>
          <p:nvPr/>
        </p:nvSpPr>
        <p:spPr>
          <a:xfrm>
            <a:off x="8229600" y="593439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Presented By – Group 1</a:t>
            </a:r>
          </a:p>
        </p:txBody>
      </p:sp>
    </p:spTree>
    <p:extLst>
      <p:ext uri="{BB962C8B-B14F-4D97-AF65-F5344CB8AC3E}">
        <p14:creationId xmlns:p14="http://schemas.microsoft.com/office/powerpoint/2010/main" val="322139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8B23EE-3251-27DB-A681-CAEE6DCF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F0F4A-2BDD-B252-427F-ECCFD9343CA2}"/>
              </a:ext>
            </a:extLst>
          </p:cNvPr>
          <p:cNvSpPr txBox="1"/>
          <p:nvPr/>
        </p:nvSpPr>
        <p:spPr>
          <a:xfrm>
            <a:off x="68826" y="1103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4 . Average Working Years For Each Department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D18F4-FCD2-89A3-5C8C-0724CA026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096"/>
            <a:ext cx="5899355" cy="6218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962DE-0F3D-1693-711F-62ECB948AB33}"/>
              </a:ext>
            </a:extLst>
          </p:cNvPr>
          <p:cNvSpPr txBox="1"/>
          <p:nvPr/>
        </p:nvSpPr>
        <p:spPr>
          <a:xfrm>
            <a:off x="6096000" y="1103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5 . Job Role Vs Work Life Balance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8BB14E-D376-A2C0-019A-0AD51184D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6" y="639096"/>
            <a:ext cx="6194323" cy="6218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4689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79B85D-E3D5-BDA9-4310-353577F35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78DBD4-585F-4151-ED5E-CA6DDD0777FD}"/>
              </a:ext>
            </a:extLst>
          </p:cNvPr>
          <p:cNvSpPr txBox="1"/>
          <p:nvPr/>
        </p:nvSpPr>
        <p:spPr>
          <a:xfrm>
            <a:off x="186813" y="120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6 . Attrition Rate Vs Year Since Last Promotion Relation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B7914-0270-D07C-C3B3-46DFB397E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760"/>
            <a:ext cx="12192000" cy="61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8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B00F-6F30-B8A9-35BD-F85253D3C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05114B-4890-BC48-D4B8-A860B682017A}"/>
              </a:ext>
            </a:extLst>
          </p:cNvPr>
          <p:cNvSpPr txBox="1"/>
          <p:nvPr/>
        </p:nvSpPr>
        <p:spPr>
          <a:xfrm>
            <a:off x="334297" y="10047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AC8AF-2DF1-842C-5933-E47947A9FB3A}"/>
              </a:ext>
            </a:extLst>
          </p:cNvPr>
          <p:cNvSpPr txBox="1"/>
          <p:nvPr/>
        </p:nvSpPr>
        <p:spPr>
          <a:xfrm>
            <a:off x="181897" y="243512"/>
            <a:ext cx="1182820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400" b="1" dirty="0"/>
              <a:t>Key Insights</a:t>
            </a:r>
          </a:p>
          <a:p>
            <a:pPr algn="ctr">
              <a:buNone/>
            </a:pPr>
            <a:endParaRPr lang="en-US" sz="4400" b="1" dirty="0"/>
          </a:p>
          <a:p>
            <a:pPr>
              <a:buFont typeface="+mj-lt"/>
              <a:buAutoNum type="arabicPeriod"/>
            </a:pPr>
            <a:r>
              <a:rPr lang="en-US" sz="1600" b="1" dirty="0"/>
              <a:t>Attrition Rate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The overall attrition rate is around </a:t>
            </a:r>
            <a:r>
              <a:rPr lang="en-US" sz="1600" b="1" dirty="0"/>
              <a:t>50%</a:t>
            </a:r>
            <a:r>
              <a:rPr lang="en-US" sz="1600" dirty="0"/>
              <a:t>, which is very high.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By Department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Highest attrition is seen in </a:t>
            </a:r>
            <a:r>
              <a:rPr lang="en-US" sz="1600" b="1" dirty="0"/>
              <a:t>Research &amp; Development</a:t>
            </a:r>
            <a:r>
              <a:rPr lang="en-US" sz="1600" dirty="0"/>
              <a:t> (51%) and </a:t>
            </a:r>
            <a:r>
              <a:rPr lang="en-US" sz="1600" b="1" dirty="0"/>
              <a:t>Software</a:t>
            </a:r>
            <a:r>
              <a:rPr lang="en-US" sz="1600" dirty="0"/>
              <a:t> (51%).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Lowest attrition is in </a:t>
            </a:r>
            <a:r>
              <a:rPr lang="en-US" sz="1600" b="1" dirty="0"/>
              <a:t>Hardware</a:t>
            </a:r>
            <a:r>
              <a:rPr lang="en-US" sz="1600" dirty="0"/>
              <a:t> (49%).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By Income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Employees with </a:t>
            </a:r>
            <a:r>
              <a:rPr lang="en-US" sz="1600" b="1" dirty="0"/>
              <a:t>monthly income between 10001–30000</a:t>
            </a:r>
            <a:r>
              <a:rPr lang="en-US" sz="1600" dirty="0"/>
              <a:t> have the </a:t>
            </a:r>
            <a:r>
              <a:rPr lang="en-US" sz="1600" b="1" dirty="0"/>
              <a:t>highest attrition rate (50.21%)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Lower salaries strongly impact employee retention.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By Marital Status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b="1" dirty="0"/>
              <a:t>Divorced employees (34%)</a:t>
            </a:r>
            <a:r>
              <a:rPr lang="en-US" sz="1600" dirty="0"/>
              <a:t> show slightly higher attrition compared to </a:t>
            </a:r>
            <a:r>
              <a:rPr lang="en-US" sz="1600" b="1" dirty="0"/>
              <a:t>Singles (33%)</a:t>
            </a:r>
            <a:r>
              <a:rPr lang="en-US" sz="1600" dirty="0"/>
              <a:t> and </a:t>
            </a:r>
            <a:r>
              <a:rPr lang="en-US" sz="1600" b="1" dirty="0"/>
              <a:t>Married (33%)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By Age Group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Highest attrition is among employees aged </a:t>
            </a:r>
            <a:r>
              <a:rPr lang="en-US" sz="1600" b="1" dirty="0"/>
              <a:t>30–49 years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Younger employees (18–29) also show notable attrition due to career shifts.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By Work-Life Balance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Employees with </a:t>
            </a:r>
            <a:r>
              <a:rPr lang="en-US" sz="1600" b="1" dirty="0"/>
              <a:t>Poor or Average work-life balance</a:t>
            </a:r>
            <a:r>
              <a:rPr lang="en-US" sz="1600" dirty="0"/>
              <a:t> are more likely to leave.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Better work-life balance improves retention.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By Education Field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Attrition is highest in </a:t>
            </a:r>
            <a:r>
              <a:rPr lang="en-US" sz="1600" b="1" dirty="0"/>
              <a:t>Medical (50.81%)</a:t>
            </a:r>
            <a:r>
              <a:rPr lang="en-US" sz="1600" dirty="0"/>
              <a:t> and </a:t>
            </a:r>
            <a:r>
              <a:rPr lang="en-US" sz="1600" b="1" dirty="0"/>
              <a:t>Human Resources (50.28%)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Years Since Last Promotion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Employees with </a:t>
            </a:r>
            <a:r>
              <a:rPr lang="en-US" sz="1600" b="1" dirty="0"/>
              <a:t>5–6 years since last promotion</a:t>
            </a:r>
            <a:r>
              <a:rPr lang="en-US" sz="1600" dirty="0"/>
              <a:t> show higher attrition, indicating dissatisfaction with career growth.</a:t>
            </a:r>
          </a:p>
        </p:txBody>
      </p:sp>
    </p:spTree>
    <p:extLst>
      <p:ext uri="{BB962C8B-B14F-4D97-AF65-F5344CB8AC3E}">
        <p14:creationId xmlns:p14="http://schemas.microsoft.com/office/powerpoint/2010/main" val="273334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963A2-EDAC-4899-B3C4-96D8BB512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832F38-076B-5AF6-963D-810D01D52616}"/>
              </a:ext>
            </a:extLst>
          </p:cNvPr>
          <p:cNvSpPr txBox="1"/>
          <p:nvPr/>
        </p:nvSpPr>
        <p:spPr>
          <a:xfrm>
            <a:off x="334297" y="10047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F7E59-3721-9942-D258-9AF257666525}"/>
              </a:ext>
            </a:extLst>
          </p:cNvPr>
          <p:cNvSpPr txBox="1"/>
          <p:nvPr/>
        </p:nvSpPr>
        <p:spPr>
          <a:xfrm>
            <a:off x="167148" y="61305"/>
            <a:ext cx="11877368" cy="6805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400" b="1" dirty="0"/>
              <a:t>Recommendations</a:t>
            </a:r>
          </a:p>
          <a:p>
            <a:pPr algn="ctr">
              <a:buNone/>
            </a:pPr>
            <a:endParaRPr lang="en-US" sz="4400" b="1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Reduce Attrition in High-Risk Departments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Focus on </a:t>
            </a:r>
            <a:r>
              <a:rPr lang="en-US" b="1" dirty="0"/>
              <a:t>Research &amp; Development</a:t>
            </a:r>
            <a:r>
              <a:rPr lang="en-US" dirty="0"/>
              <a:t> and </a:t>
            </a:r>
            <a:r>
              <a:rPr lang="en-US" b="1" dirty="0"/>
              <a:t>Software</a:t>
            </a:r>
            <a:r>
              <a:rPr lang="en-US" dirty="0"/>
              <a:t> teams with targeted retention programs.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Salary Improvements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Review and increase salaries, especially for employees earning </a:t>
            </a:r>
            <a:r>
              <a:rPr lang="en-US" b="1" dirty="0"/>
              <a:t>₹10K–30K</a:t>
            </a:r>
            <a:r>
              <a:rPr lang="en-US" dirty="0"/>
              <a:t>, as low income is directly linked to attrition.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Career Growth Opportunities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Offer </a:t>
            </a:r>
            <a:r>
              <a:rPr lang="en-US" b="1" dirty="0"/>
              <a:t>timely promotions</a:t>
            </a:r>
            <a:r>
              <a:rPr lang="en-US" dirty="0"/>
              <a:t> and clear growth paths to reduce dissatisfaction among employees waiting 5–6 years.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Work-Life Balance Programs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Provide </a:t>
            </a:r>
            <a:r>
              <a:rPr lang="en-US" b="1" dirty="0"/>
              <a:t>flexible working hours, wellness programs, and hybrid work options</a:t>
            </a:r>
            <a:r>
              <a:rPr lang="en-US" dirty="0"/>
              <a:t> to improve employee satisfaction.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Age-Specific Strategies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b="1" dirty="0"/>
              <a:t>30–49 year olds</a:t>
            </a:r>
            <a:r>
              <a:rPr lang="en-US" dirty="0"/>
              <a:t>: Provide leadership training and career advancement.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b="1" dirty="0"/>
              <a:t>younger employees</a:t>
            </a:r>
            <a:r>
              <a:rPr lang="en-US" dirty="0"/>
              <a:t>: Offer mentoring and skill development to keep them engaged.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Departmental Focus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b="1" dirty="0"/>
              <a:t>Medical and HR fields</a:t>
            </a:r>
            <a:r>
              <a:rPr lang="en-US" dirty="0"/>
              <a:t>, introduce employee engagement initiatives to address high attrition.</a:t>
            </a:r>
          </a:p>
        </p:txBody>
      </p:sp>
    </p:spTree>
    <p:extLst>
      <p:ext uri="{BB962C8B-B14F-4D97-AF65-F5344CB8AC3E}">
        <p14:creationId xmlns:p14="http://schemas.microsoft.com/office/powerpoint/2010/main" val="241941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F50798-E6BF-B8E5-F0A0-485A45FA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F6E9E6-B235-6071-3766-F05344256667}"/>
              </a:ext>
            </a:extLst>
          </p:cNvPr>
          <p:cNvSpPr txBox="1"/>
          <p:nvPr/>
        </p:nvSpPr>
        <p:spPr>
          <a:xfrm>
            <a:off x="334297" y="10047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39EB1-3FB0-6E97-FC51-788F24E2861A}"/>
              </a:ext>
            </a:extLst>
          </p:cNvPr>
          <p:cNvSpPr txBox="1"/>
          <p:nvPr/>
        </p:nvSpPr>
        <p:spPr>
          <a:xfrm>
            <a:off x="3057832" y="2607695"/>
            <a:ext cx="64597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000" b="1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96365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2817B-48AF-9E5B-1111-01254A432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000F06-B5B6-CAC6-8802-169E0B7336B2}"/>
              </a:ext>
            </a:extLst>
          </p:cNvPr>
          <p:cNvSpPr txBox="1"/>
          <p:nvPr/>
        </p:nvSpPr>
        <p:spPr>
          <a:xfrm>
            <a:off x="497587" y="2821858"/>
            <a:ext cx="2224549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Chaitrali Devale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AA760E-FBB2-29B1-96E2-52CB46D73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8" y="154518"/>
            <a:ext cx="2405388" cy="2405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30B56E-A2B7-C0A7-8BCD-252434C5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33" y="154518"/>
            <a:ext cx="2405388" cy="2405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4C0390-96E7-D36F-48E9-F86CD9A0C43D}"/>
              </a:ext>
            </a:extLst>
          </p:cNvPr>
          <p:cNvSpPr txBox="1"/>
          <p:nvPr/>
        </p:nvSpPr>
        <p:spPr>
          <a:xfrm>
            <a:off x="2599933" y="2785578"/>
            <a:ext cx="3775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Moumita Dasgupta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A4C00E-1A9E-B46C-86FA-472B1C3C4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81" y="154518"/>
            <a:ext cx="2405388" cy="24053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8B09C9-13BB-A13C-CD53-6F28468CFDBB}"/>
              </a:ext>
            </a:extLst>
          </p:cNvPr>
          <p:cNvSpPr txBox="1"/>
          <p:nvPr/>
        </p:nvSpPr>
        <p:spPr>
          <a:xfrm>
            <a:off x="5977313" y="2810781"/>
            <a:ext cx="314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Sylvia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79A3B1-5083-875B-5C9A-A8B4A497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26" y="154518"/>
            <a:ext cx="2405388" cy="24053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BFC1F3-26B7-0CD1-641A-1FA915198BB7}"/>
              </a:ext>
            </a:extLst>
          </p:cNvPr>
          <p:cNvSpPr txBox="1"/>
          <p:nvPr/>
        </p:nvSpPr>
        <p:spPr>
          <a:xfrm>
            <a:off x="8967019" y="2835984"/>
            <a:ext cx="2648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Sandeep Kumar Das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FA32B6-9AD1-38DB-1EDD-CE1F519C0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" y="3467268"/>
            <a:ext cx="2405388" cy="24053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C01B82-1E7A-EE9F-F08F-B994B5788E80}"/>
              </a:ext>
            </a:extLst>
          </p:cNvPr>
          <p:cNvSpPr txBox="1"/>
          <p:nvPr/>
        </p:nvSpPr>
        <p:spPr>
          <a:xfrm>
            <a:off x="311132" y="5964608"/>
            <a:ext cx="2929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Prasanna Kulkarni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43FCA8D-116B-4C1D-EDDE-6880A943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15" y="3357065"/>
            <a:ext cx="2405388" cy="24053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27CD178-5C2E-FF88-F50D-FDD31FC445D2}"/>
              </a:ext>
            </a:extLst>
          </p:cNvPr>
          <p:cNvSpPr txBox="1"/>
          <p:nvPr/>
        </p:nvSpPr>
        <p:spPr>
          <a:xfrm>
            <a:off x="2963726" y="5970868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Vishal Kumar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63DCD-76DA-8B2B-9007-250AD2F891DC}"/>
              </a:ext>
            </a:extLst>
          </p:cNvPr>
          <p:cNvSpPr txBox="1"/>
          <p:nvPr/>
        </p:nvSpPr>
        <p:spPr>
          <a:xfrm>
            <a:off x="8753169" y="4949326"/>
            <a:ext cx="332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Mentor : </a:t>
            </a:r>
            <a:r>
              <a:rPr lang="en-IN" b="1" dirty="0" err="1"/>
              <a:t>Rajanidevi</a:t>
            </a:r>
            <a:r>
              <a:rPr lang="en-IN" b="1" dirty="0"/>
              <a:t> Gupta</a:t>
            </a:r>
          </a:p>
          <a:p>
            <a:endParaRPr lang="en-IN" b="1" dirty="0"/>
          </a:p>
          <a:p>
            <a:r>
              <a:rPr lang="en-IN" b="1" dirty="0"/>
              <a:t>Co mentor- </a:t>
            </a:r>
            <a:r>
              <a:rPr lang="en-IN" b="1" dirty="0" err="1"/>
              <a:t>Shegjibaigari</a:t>
            </a:r>
            <a:r>
              <a:rPr lang="en-IN" b="1" dirty="0"/>
              <a:t> Ashraf</a:t>
            </a:r>
          </a:p>
        </p:txBody>
      </p:sp>
    </p:spTree>
    <p:extLst>
      <p:ext uri="{BB962C8B-B14F-4D97-AF65-F5344CB8AC3E}">
        <p14:creationId xmlns:p14="http://schemas.microsoft.com/office/powerpoint/2010/main" val="76094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E88922-4116-C1F7-0133-64F5C561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216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20D9E-1EFC-BC71-6179-19A4D7F0EC1E}"/>
              </a:ext>
            </a:extLst>
          </p:cNvPr>
          <p:cNvSpPr txBox="1"/>
          <p:nvPr/>
        </p:nvSpPr>
        <p:spPr>
          <a:xfrm>
            <a:off x="4906297" y="1207536"/>
            <a:ext cx="6833419" cy="1491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Challenge: Navigating HR Without Clear Data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322D2-41C0-F65B-889E-A1BC65B25FC6}"/>
              </a:ext>
            </a:extLst>
          </p:cNvPr>
          <p:cNvSpPr txBox="1"/>
          <p:nvPr/>
        </p:nvSpPr>
        <p:spPr>
          <a:xfrm>
            <a:off x="5191432" y="3090981"/>
            <a:ext cx="6096000" cy="154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"In today's dynamic business environment, making informed HR decisions without robust data is like navigating a ship without a compass. We needed clarity, foresight, and actionable intelligence to truly support our most valuable asset – our people."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80001-0FC1-97C7-3A53-CFD144B9AA90}"/>
              </a:ext>
            </a:extLst>
          </p:cNvPr>
          <p:cNvSpPr txBox="1"/>
          <p:nvPr/>
        </p:nvSpPr>
        <p:spPr>
          <a:xfrm>
            <a:off x="5275006" y="5075240"/>
            <a:ext cx="6096000" cy="1547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Before this initiative, HR operations often relied on intuition and anecdotal evidence, leading to reactive decision-making and missed opportunities for strategic workforce planning. This project aimed to address this fundamental gap.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1758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CA17D-DB9E-38DD-2290-E9CCB622D432}"/>
              </a:ext>
            </a:extLst>
          </p:cNvPr>
          <p:cNvSpPr txBox="1"/>
          <p:nvPr/>
        </p:nvSpPr>
        <p:spPr>
          <a:xfrm>
            <a:off x="265471" y="766916"/>
            <a:ext cx="11661058" cy="472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400" b="1" dirty="0"/>
              <a:t>Our Approach to Solving the Problem</a:t>
            </a:r>
          </a:p>
          <a:p>
            <a:pPr algn="ctr">
              <a:buNone/>
            </a:pPr>
            <a:endParaRPr lang="en-US" sz="44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Collected and cleaned HR data</a:t>
            </a:r>
            <a:r>
              <a:rPr lang="en-US" dirty="0"/>
              <a:t> to remove errors, duplicates, and missing values.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Explored the dataset</a:t>
            </a:r>
            <a:r>
              <a:rPr lang="en-US" dirty="0"/>
              <a:t> to understand employee details such as age, salary, department, and attrition.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Created dashboards in Excel, Power BI, and Tableau</a:t>
            </a:r>
            <a:r>
              <a:rPr lang="en-US" dirty="0"/>
              <a:t> to visualize trends and patterns.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Used SQL queries</a:t>
            </a:r>
            <a:r>
              <a:rPr lang="en-US" dirty="0"/>
              <a:t> to extract specific information, such as attrition by department, salary distribution, and performance levels.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Compared results across different tools</a:t>
            </a:r>
            <a:r>
              <a:rPr lang="en-US" dirty="0"/>
              <a:t> to check accuracy and consistency.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Identified key insights</a:t>
            </a:r>
            <a:r>
              <a:rPr lang="en-US" dirty="0"/>
              <a:t> that highlight major HR challenges.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Prepared recommendations</a:t>
            </a:r>
            <a:r>
              <a:rPr lang="en-US" dirty="0"/>
              <a:t> to help management make better decisions and improve employee retention.</a:t>
            </a:r>
          </a:p>
        </p:txBody>
      </p:sp>
    </p:spTree>
    <p:extLst>
      <p:ext uri="{BB962C8B-B14F-4D97-AF65-F5344CB8AC3E}">
        <p14:creationId xmlns:p14="http://schemas.microsoft.com/office/powerpoint/2010/main" val="416824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8E4221-68B3-4566-6720-CAD74B9F527F}"/>
              </a:ext>
            </a:extLst>
          </p:cNvPr>
          <p:cNvSpPr txBox="1"/>
          <p:nvPr/>
        </p:nvSpPr>
        <p:spPr>
          <a:xfrm>
            <a:off x="324465" y="186813"/>
            <a:ext cx="8249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>Excel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07CA0-0545-51A0-7E17-694F94163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424"/>
            <a:ext cx="12192000" cy="55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3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DEE69E-A093-7D5B-24AE-9BBC38075070}"/>
              </a:ext>
            </a:extLst>
          </p:cNvPr>
          <p:cNvSpPr txBox="1"/>
          <p:nvPr/>
        </p:nvSpPr>
        <p:spPr>
          <a:xfrm>
            <a:off x="383458" y="149631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>Power BI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17F30-D72D-60D4-6A2E-F18B3E4A2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2890"/>
            <a:ext cx="12192000" cy="579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6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363A4-72AC-16FE-2E36-122CF9B55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218992-0926-C7B1-9FF3-9FC51457EF90}"/>
              </a:ext>
            </a:extLst>
          </p:cNvPr>
          <p:cNvSpPr txBox="1"/>
          <p:nvPr/>
        </p:nvSpPr>
        <p:spPr>
          <a:xfrm>
            <a:off x="334297" y="10047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>Tableau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1D623-467A-897D-77C5-E1A4103DD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561"/>
            <a:ext cx="12191999" cy="588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6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A85209-A45E-778C-9CB5-FFBE3BC83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224087-121C-65C1-5313-051FE60C5CCA}"/>
              </a:ext>
            </a:extLst>
          </p:cNvPr>
          <p:cNvSpPr txBox="1"/>
          <p:nvPr/>
        </p:nvSpPr>
        <p:spPr>
          <a:xfrm>
            <a:off x="176981" y="108154"/>
            <a:ext cx="4336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SQL Queries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8CBE1-640A-6C4F-ABF9-3B03B09B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368"/>
            <a:ext cx="6096000" cy="5648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098B39-29FD-C798-5FA2-63D4D1655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9368"/>
            <a:ext cx="6096001" cy="5648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08B81F-1F47-6D91-D712-F47DC36E5EA2}"/>
              </a:ext>
            </a:extLst>
          </p:cNvPr>
          <p:cNvSpPr txBox="1"/>
          <p:nvPr/>
        </p:nvSpPr>
        <p:spPr>
          <a:xfrm>
            <a:off x="176981" y="840035"/>
            <a:ext cx="613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1.Average Attrition rate for all Departments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27505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3114C-EF2C-6969-0FE5-E86F7B0F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3D1111-DCEE-99AE-2F44-F7C19010CA7D}"/>
              </a:ext>
            </a:extLst>
          </p:cNvPr>
          <p:cNvSpPr txBox="1"/>
          <p:nvPr/>
        </p:nvSpPr>
        <p:spPr>
          <a:xfrm>
            <a:off x="108154" y="1004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2 . Average Hourly rate of male Research Scientist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17ECA-1F4F-72FE-CC1D-08CAC824B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934"/>
            <a:ext cx="5653548" cy="6268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F39E74-918F-AE19-78F3-3F2FFE412766}"/>
              </a:ext>
            </a:extLst>
          </p:cNvPr>
          <p:cNvSpPr txBox="1"/>
          <p:nvPr/>
        </p:nvSpPr>
        <p:spPr>
          <a:xfrm>
            <a:off x="6096000" y="1004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3 . Attrition rate Vs Monthly Income Stats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7D3C7-9240-780F-19C3-815F694CD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06" y="589934"/>
            <a:ext cx="6459794" cy="6268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972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2943</TotalTime>
  <Words>634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Lato Bold</vt:lpstr>
      <vt:lpstr>Office Theme</vt:lpstr>
      <vt:lpstr>          HR Analytics    This presentation details our comprehensive HR Analytics initiative, designed to empower human resources professionals with data-driven insights. Our goal is to transform reactive HR practices into proactive, strategic interventions that foster a thriving workforce.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Chaitrali Devale</dc:creator>
  <cp:lastModifiedBy>Chaitrali Devale</cp:lastModifiedBy>
  <cp:revision>11</cp:revision>
  <dcterms:created xsi:type="dcterms:W3CDTF">2025-09-05T13:50:17Z</dcterms:created>
  <dcterms:modified xsi:type="dcterms:W3CDTF">2025-09-07T14:53:44Z</dcterms:modified>
</cp:coreProperties>
</file>